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6" r:id="rId1"/>
  </p:sldMasterIdLst>
  <p:notesMasterIdLst>
    <p:notesMasterId r:id="rId12"/>
  </p:notesMasterIdLst>
  <p:sldIdLst>
    <p:sldId id="286" r:id="rId2"/>
    <p:sldId id="296" r:id="rId3"/>
    <p:sldId id="301" r:id="rId4"/>
    <p:sldId id="302" r:id="rId5"/>
    <p:sldId id="303" r:id="rId6"/>
    <p:sldId id="304" r:id="rId7"/>
    <p:sldId id="305" r:id="rId8"/>
    <p:sldId id="306" r:id="rId9"/>
    <p:sldId id="308" r:id="rId10"/>
    <p:sldId id="309" r:id="rId11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66314C71-5AC5-4F28-84C5-A4CE16E3A260}">
  <a:tblStyle styleId="{66314C71-5AC5-4F28-84C5-A4CE16E3A260}" styleName="Table_0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F4FE179B-C15B-414E-A9F7-6D480E14ED2A}" styleName="Table_1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FF3F9"/>
          </a:solidFill>
        </a:fill>
      </a:tcStyle>
    </a:wholeTbl>
    <a:band1H>
      <a:tcStyle>
        <a:tcBdr/>
        <a:fill>
          <a:solidFill>
            <a:srgbClr val="DBE5F1"/>
          </a:solidFill>
        </a:fill>
      </a:tcStyle>
    </a:band1H>
    <a:band1V>
      <a:tcStyle>
        <a:tcBdr/>
        <a:fill>
          <a:solidFill>
            <a:srgbClr val="DBE5F1"/>
          </a:solidFill>
        </a:fill>
      </a:tcStyle>
    </a:band1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179A48E6-5493-4F95-966F-E5C09BA36F65}" styleName="Table_2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FF3F9"/>
          </a:solidFill>
        </a:fill>
      </a:tcStyle>
    </a:wholeTbl>
    <a:band1H>
      <a:tcStyle>
        <a:tcBdr/>
        <a:fill>
          <a:solidFill>
            <a:srgbClr val="DBE5F1"/>
          </a:solidFill>
        </a:fill>
      </a:tcStyle>
    </a:band1H>
    <a:band1V>
      <a:tcStyle>
        <a:tcBdr/>
        <a:fill>
          <a:solidFill>
            <a:srgbClr val="DBE5F1"/>
          </a:solidFill>
        </a:fill>
      </a:tcStyle>
    </a:band1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DF947E88-BF6C-462A-98E8-1F38512827C2}" styleName="Table_3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FF3F9"/>
          </a:solidFill>
        </a:fill>
      </a:tcStyle>
    </a:wholeTbl>
    <a:band1H>
      <a:tcStyle>
        <a:tcBdr/>
        <a:fill>
          <a:solidFill>
            <a:srgbClr val="DBE5F1"/>
          </a:solidFill>
        </a:fill>
      </a:tcStyle>
    </a:band1H>
    <a:band1V>
      <a:tcStyle>
        <a:tcBdr/>
        <a:fill>
          <a:solidFill>
            <a:srgbClr val="DBE5F1"/>
          </a:solidFill>
        </a:fill>
      </a:tcStyle>
    </a:band1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24A48BD3-52BB-4A75-B8E9-2880B44145CD}" styleName="Table_4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FF3F9"/>
          </a:solidFill>
        </a:fill>
      </a:tcStyle>
    </a:wholeTbl>
    <a:band1H>
      <a:tcStyle>
        <a:tcBdr/>
        <a:fill>
          <a:solidFill>
            <a:srgbClr val="DBE5F1"/>
          </a:solidFill>
        </a:fill>
      </a:tcStyle>
    </a:band1H>
    <a:band1V>
      <a:tcStyle>
        <a:tcBdr/>
        <a:fill>
          <a:solidFill>
            <a:srgbClr val="DBE5F1"/>
          </a:solidFill>
        </a:fill>
      </a:tcStyle>
    </a:band1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F5E4D284-B577-4D0B-AEF6-910992988D15}" styleName="Table_5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FF3F9"/>
          </a:solidFill>
        </a:fill>
      </a:tcStyle>
    </a:wholeTbl>
    <a:band1H>
      <a:tcStyle>
        <a:tcBdr/>
        <a:fill>
          <a:solidFill>
            <a:srgbClr val="DBE5F1"/>
          </a:solidFill>
        </a:fill>
      </a:tcStyle>
    </a:band1H>
    <a:band1V>
      <a:tcStyle>
        <a:tcBdr/>
        <a:fill>
          <a:solidFill>
            <a:srgbClr val="DBE5F1"/>
          </a:solidFill>
        </a:fill>
      </a:tcStyle>
    </a:band1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81E81B37-BC4B-4ABB-A4A7-58143F383E3A}" styleName="Table_6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FF3F9"/>
          </a:solidFill>
        </a:fill>
      </a:tcStyle>
    </a:wholeTbl>
    <a:band1H>
      <a:tcStyle>
        <a:tcBdr/>
        <a:fill>
          <a:solidFill>
            <a:srgbClr val="DBE5F1"/>
          </a:solidFill>
        </a:fill>
      </a:tcStyle>
    </a:band1H>
    <a:band1V>
      <a:tcStyle>
        <a:tcBdr/>
        <a:fill>
          <a:solidFill>
            <a:srgbClr val="DBE5F1"/>
          </a:solidFill>
        </a:fill>
      </a:tcStyle>
    </a:band1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DF3B25AD-7F01-458D-BED7-0F301BE62D10}" styleName="Table_7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FF3F9"/>
          </a:solidFill>
        </a:fill>
      </a:tcStyle>
    </a:wholeTbl>
    <a:band1H>
      <a:tcStyle>
        <a:tcBdr/>
        <a:fill>
          <a:solidFill>
            <a:srgbClr val="DBE5F1"/>
          </a:solidFill>
        </a:fill>
      </a:tcStyle>
    </a:band1H>
    <a:band1V>
      <a:tcStyle>
        <a:tcBdr/>
        <a:fill>
          <a:solidFill>
            <a:srgbClr val="DBE5F1"/>
          </a:solidFill>
        </a:fill>
      </a:tcStyle>
    </a:band1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2F62941E-6C6D-4A6F-9301-E12EF06143E2}" styleName="Table_8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FF3F9"/>
          </a:solidFill>
        </a:fill>
      </a:tcStyle>
    </a:wholeTbl>
    <a:band1H>
      <a:tcStyle>
        <a:tcBdr/>
        <a:fill>
          <a:solidFill>
            <a:srgbClr val="DBE5F1"/>
          </a:solidFill>
        </a:fill>
      </a:tcStyle>
    </a:band1H>
    <a:band1V>
      <a:tcStyle>
        <a:tcBdr/>
        <a:fill>
          <a:solidFill>
            <a:srgbClr val="DBE5F1"/>
          </a:solidFill>
        </a:fill>
      </a:tcStyle>
    </a:band1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B1C0E9DA-678B-4B5D-AC6A-FB92FB3E2989}" styleName="Table_9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FF3F9"/>
          </a:solidFill>
        </a:fill>
      </a:tcStyle>
    </a:wholeTbl>
    <a:band1H>
      <a:tcStyle>
        <a:tcBdr/>
        <a:fill>
          <a:solidFill>
            <a:srgbClr val="DBE5F1"/>
          </a:solidFill>
        </a:fill>
      </a:tcStyle>
    </a:band1H>
    <a:band1V>
      <a:tcStyle>
        <a:tcBdr/>
        <a:fill>
          <a:solidFill>
            <a:srgbClr val="DBE5F1"/>
          </a:solidFill>
        </a:fill>
      </a:tcStyle>
    </a:band1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D22E4687-E4CD-4F91-8E51-5669303E64DF}" styleName="Table_1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FF3F9"/>
          </a:solidFill>
        </a:fill>
      </a:tcStyle>
    </a:wholeTbl>
    <a:band1H>
      <a:tcStyle>
        <a:tcBdr/>
        <a:fill>
          <a:solidFill>
            <a:srgbClr val="DBE5F1"/>
          </a:solidFill>
        </a:fill>
      </a:tcStyle>
    </a:band1H>
    <a:band1V>
      <a:tcStyle>
        <a:tcBdr/>
        <a:fill>
          <a:solidFill>
            <a:srgbClr val="DBE5F1"/>
          </a:solidFill>
        </a:fill>
      </a:tcStyle>
    </a:band1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A80053EF-534D-4D63-80BD-C1AFF64A7C3A}" styleName="Table_11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FF3F9"/>
          </a:solidFill>
        </a:fill>
      </a:tcStyle>
    </a:wholeTbl>
    <a:band1H>
      <a:tcStyle>
        <a:tcBdr/>
        <a:fill>
          <a:solidFill>
            <a:srgbClr val="DBE5F1"/>
          </a:solidFill>
        </a:fill>
      </a:tcStyle>
    </a:band1H>
    <a:band1V>
      <a:tcStyle>
        <a:tcBdr/>
        <a:fill>
          <a:solidFill>
            <a:srgbClr val="DBE5F1"/>
          </a:solidFill>
        </a:fill>
      </a:tcStyle>
    </a:band1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473139C1-BCEC-4651-89F3-3C7DFAA81A8D}" styleName="Table_12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FF3F9"/>
          </a:solidFill>
        </a:fill>
      </a:tcStyle>
    </a:wholeTbl>
    <a:band1H>
      <a:tcStyle>
        <a:tcBdr/>
        <a:fill>
          <a:solidFill>
            <a:srgbClr val="DBE5F1"/>
          </a:solidFill>
        </a:fill>
      </a:tcStyle>
    </a:band1H>
    <a:band1V>
      <a:tcStyle>
        <a:tcBdr/>
        <a:fill>
          <a:solidFill>
            <a:srgbClr val="DBE5F1"/>
          </a:solidFill>
        </a:fill>
      </a:tcStyle>
    </a:band1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A4EB5F47-4482-4C28-80C7-69B5AA2310C3}" styleName="Table_13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FF3F9"/>
          </a:solidFill>
        </a:fill>
      </a:tcStyle>
    </a:wholeTbl>
    <a:band1H>
      <a:tcStyle>
        <a:tcBdr/>
        <a:fill>
          <a:solidFill>
            <a:srgbClr val="DBE5F1"/>
          </a:solidFill>
        </a:fill>
      </a:tcStyle>
    </a:band1H>
    <a:band1V>
      <a:tcStyle>
        <a:tcBdr/>
        <a:fill>
          <a:solidFill>
            <a:srgbClr val="DBE5F1"/>
          </a:solidFill>
        </a:fill>
      </a:tcStyle>
    </a:band1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C18FF720-5B75-4A05-B759-6358E8484B79}" styleName="Table_14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FF3F9"/>
          </a:solidFill>
        </a:fill>
      </a:tcStyle>
    </a:wholeTbl>
    <a:band1H>
      <a:tcStyle>
        <a:tcBdr/>
        <a:fill>
          <a:solidFill>
            <a:srgbClr val="DBE5F1"/>
          </a:solidFill>
        </a:fill>
      </a:tcStyle>
    </a:band1H>
    <a:band1V>
      <a:tcStyle>
        <a:tcBdr/>
        <a:fill>
          <a:solidFill>
            <a:srgbClr val="DBE5F1"/>
          </a:solidFill>
        </a:fill>
      </a:tcStyle>
    </a:band1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877B1EC3-A7F4-4AF1-A26C-7D11584B7A57}" styleName="Table_15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FF3F9"/>
          </a:solidFill>
        </a:fill>
      </a:tcStyle>
    </a:wholeTbl>
    <a:band1H>
      <a:tcStyle>
        <a:tcBdr/>
        <a:fill>
          <a:solidFill>
            <a:srgbClr val="DBE5F1"/>
          </a:solidFill>
        </a:fill>
      </a:tcStyle>
    </a:band1H>
    <a:band1V>
      <a:tcStyle>
        <a:tcBdr/>
        <a:fill>
          <a:solidFill>
            <a:srgbClr val="DBE5F1"/>
          </a:solidFill>
        </a:fill>
      </a:tcStyle>
    </a:band1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039FFE3D-E949-4F82-918A-C702A0B54A8E}" styleName="Table_16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FF3F9"/>
          </a:solidFill>
        </a:fill>
      </a:tcStyle>
    </a:wholeTbl>
    <a:band1H>
      <a:tcStyle>
        <a:tcBdr/>
        <a:fill>
          <a:solidFill>
            <a:srgbClr val="DBE5F1"/>
          </a:solidFill>
        </a:fill>
      </a:tcStyle>
    </a:band1H>
    <a:band1V>
      <a:tcStyle>
        <a:tcBdr/>
        <a:fill>
          <a:solidFill>
            <a:srgbClr val="DBE5F1"/>
          </a:solidFill>
        </a:fill>
      </a:tcStyle>
    </a:band1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AC341D53-CE2E-4FF7-A3F2-9B65A60240E7}" styleName="Table_17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FF3F9"/>
          </a:solidFill>
        </a:fill>
      </a:tcStyle>
    </a:wholeTbl>
    <a:band1H>
      <a:tcStyle>
        <a:tcBdr/>
        <a:fill>
          <a:solidFill>
            <a:srgbClr val="DBE5F1"/>
          </a:solidFill>
        </a:fill>
      </a:tcStyle>
    </a:band1H>
    <a:band1V>
      <a:tcStyle>
        <a:tcBdr/>
        <a:fill>
          <a:solidFill>
            <a:srgbClr val="DBE5F1"/>
          </a:solidFill>
        </a:fill>
      </a:tcStyle>
    </a:band1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B25EF3EC-B8CB-47FC-9FC1-74E7DB4AFB6B}" styleName="Table_18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FF3F9"/>
          </a:solidFill>
        </a:fill>
      </a:tcStyle>
    </a:wholeTbl>
    <a:band1H>
      <a:tcStyle>
        <a:tcBdr/>
        <a:fill>
          <a:solidFill>
            <a:srgbClr val="DBE5F1"/>
          </a:solidFill>
        </a:fill>
      </a:tcStyle>
    </a:band1H>
    <a:band1V>
      <a:tcStyle>
        <a:tcBdr/>
        <a:fill>
          <a:solidFill>
            <a:srgbClr val="DBE5F1"/>
          </a:solidFill>
        </a:fill>
      </a:tcStyle>
    </a:band1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2F3FF4CE-0525-4624-8FAC-784D44D46D30}" styleName="Table_19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FF3F9"/>
          </a:solidFill>
        </a:fill>
      </a:tcStyle>
    </a:wholeTbl>
    <a:band1H>
      <a:tcStyle>
        <a:tcBdr/>
        <a:fill>
          <a:solidFill>
            <a:srgbClr val="DBE5F1"/>
          </a:solidFill>
        </a:fill>
      </a:tcStyle>
    </a:band1H>
    <a:band1V>
      <a:tcStyle>
        <a:tcBdr/>
        <a:fill>
          <a:solidFill>
            <a:srgbClr val="DBE5F1"/>
          </a:solidFill>
        </a:fill>
      </a:tcStyle>
    </a:band1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256BEC78-A8E7-4094-BDD6-77D62E5920F9}" styleName="Table_2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FF3F9"/>
          </a:solidFill>
        </a:fill>
      </a:tcStyle>
    </a:wholeTbl>
    <a:band1H>
      <a:tcStyle>
        <a:tcBdr/>
        <a:fill>
          <a:solidFill>
            <a:srgbClr val="DBE5F1"/>
          </a:solidFill>
        </a:fill>
      </a:tcStyle>
    </a:band1H>
    <a:band1V>
      <a:tcStyle>
        <a:tcBdr/>
        <a:fill>
          <a:solidFill>
            <a:srgbClr val="DBE5F1"/>
          </a:solidFill>
        </a:fill>
      </a:tcStyle>
    </a:band1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46D3D987-CFB7-44AE-A3B9-A8284FC61400}" styleName="Table_21"/>
  <a:tblStyle styleId="{CA6A360E-9913-4879-90F1-A10FCA1D8CDC}" styleName="Table_22"/>
  <a:tblStyle styleId="{EE5A8876-4E65-4AFD-8018-A1C1F11E6C88}" styleName="Table_23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9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6606693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32" name="Shape 3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Shape 5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20" name="Shape 5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Shape 4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25" name="Shape 4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63" name="Shape 4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Shape 4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70" name="Shape 4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Shape 4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77" name="Shape 4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Shape 4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83" name="Shape 48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Shape 4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90" name="Shape 4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Shape 4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97" name="Shape 4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Shape 5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12" name="Shape 5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Shape 3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1599" cy="51423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514350" y="457200"/>
            <a:ext cx="7598700" cy="1092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514350" y="1606550"/>
            <a:ext cx="7598700" cy="2736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15900" indent="292100" algn="l" rtl="0">
              <a:spcBef>
                <a:spcPts val="0"/>
              </a:spcBef>
              <a:spcAft>
                <a:spcPts val="800"/>
              </a:spcAft>
              <a:buClr>
                <a:schemeClr val="lt1"/>
              </a:buClr>
              <a:buFont typeface="Arial"/>
              <a:buChar char="•"/>
              <a:defRPr/>
            </a:lvl1pPr>
            <a:lvl2pPr marL="558800" indent="279400" algn="l" rtl="0">
              <a:spcBef>
                <a:spcPts val="0"/>
              </a:spcBef>
              <a:spcAft>
                <a:spcPts val="800"/>
              </a:spcAft>
              <a:buClr>
                <a:schemeClr val="lt1"/>
              </a:buClr>
              <a:buFont typeface="Arial"/>
              <a:buChar char="•"/>
              <a:defRPr/>
            </a:lvl2pPr>
            <a:lvl3pPr marL="901700" indent="266700" algn="l" rtl="0">
              <a:spcBef>
                <a:spcPts val="0"/>
              </a:spcBef>
              <a:spcAft>
                <a:spcPts val="800"/>
              </a:spcAft>
              <a:buClr>
                <a:schemeClr val="lt1"/>
              </a:buClr>
              <a:buFont typeface="Arial"/>
              <a:buChar char="•"/>
              <a:defRPr/>
            </a:lvl3pPr>
            <a:lvl4pPr marL="1155700" indent="355600" algn="l" rtl="0">
              <a:spcBef>
                <a:spcPts val="0"/>
              </a:spcBef>
              <a:spcAft>
                <a:spcPts val="800"/>
              </a:spcAft>
              <a:buClr>
                <a:schemeClr val="lt1"/>
              </a:buClr>
              <a:buFont typeface="Arial"/>
              <a:buChar char="•"/>
              <a:defRPr/>
            </a:lvl4pPr>
            <a:lvl5pPr marL="1498600" indent="355600" algn="l" rtl="0">
              <a:spcBef>
                <a:spcPts val="0"/>
              </a:spcBef>
              <a:spcAft>
                <a:spcPts val="800"/>
              </a:spcAft>
              <a:buClr>
                <a:schemeClr val="lt1"/>
              </a:buClr>
              <a:buFont typeface="Arial"/>
              <a:buChar char="•"/>
              <a:defRPr/>
            </a:lvl5pPr>
            <a:lvl6pPr marL="1892300" indent="304800" algn="l" rtl="0">
              <a:spcBef>
                <a:spcPts val="0"/>
              </a:spcBef>
              <a:spcAft>
                <a:spcPts val="800"/>
              </a:spcAft>
              <a:buClr>
                <a:schemeClr val="lt1"/>
              </a:buClr>
              <a:buFont typeface="Arial"/>
              <a:buChar char="•"/>
              <a:defRPr/>
            </a:lvl6pPr>
            <a:lvl7pPr marL="2235200" indent="304800" algn="l" rtl="0">
              <a:spcBef>
                <a:spcPts val="0"/>
              </a:spcBef>
              <a:spcAft>
                <a:spcPts val="800"/>
              </a:spcAft>
              <a:buClr>
                <a:schemeClr val="lt1"/>
              </a:buClr>
              <a:buFont typeface="Arial"/>
              <a:buChar char="•"/>
              <a:defRPr/>
            </a:lvl7pPr>
            <a:lvl8pPr marL="2578100" indent="304800" algn="l" rtl="0">
              <a:spcBef>
                <a:spcPts val="0"/>
              </a:spcBef>
              <a:spcAft>
                <a:spcPts val="800"/>
              </a:spcAft>
              <a:buClr>
                <a:schemeClr val="lt1"/>
              </a:buClr>
              <a:buFont typeface="Arial"/>
              <a:buChar char="•"/>
              <a:defRPr/>
            </a:lvl8pPr>
            <a:lvl9pPr marL="2921000" indent="304800" algn="l" rtl="0">
              <a:spcBef>
                <a:spcPts val="0"/>
              </a:spcBef>
              <a:spcAft>
                <a:spcPts val="800"/>
              </a:spcAft>
              <a:buClr>
                <a:schemeClr val="lt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dt" idx="10"/>
          </p:nvPr>
        </p:nvSpPr>
        <p:spPr>
          <a:xfrm>
            <a:off x="6442244" y="4402930"/>
            <a:ext cx="1200000" cy="283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3429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685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0287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17145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057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24003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ftr" idx="11"/>
          </p:nvPr>
        </p:nvSpPr>
        <p:spPr>
          <a:xfrm>
            <a:off x="514350" y="4402930"/>
            <a:ext cx="5870700" cy="283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3429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685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0287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17145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057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24003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7699545" y="4402930"/>
            <a:ext cx="413399" cy="283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0" lvl="1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0" lvl="2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0" lvl="3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0" lvl="4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0" lvl="5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0" lvl="6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0" lvl="7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0" lvl="8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 txBox="1">
            <a:spLocks noGrp="1"/>
          </p:cNvSpPr>
          <p:nvPr>
            <p:ph type="title"/>
          </p:nvPr>
        </p:nvSpPr>
        <p:spPr>
          <a:xfrm>
            <a:off x="147850" y="96300"/>
            <a:ext cx="5217900" cy="61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en" sz="3000" b="1" i="0" u="none" strike="noStrike" cap="none" baseline="0">
                <a:solidFill>
                  <a:srgbClr val="980000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Experimental Setup</a:t>
            </a:r>
          </a:p>
        </p:txBody>
      </p:sp>
      <p:sp>
        <p:nvSpPr>
          <p:cNvPr id="328" name="Shape 328"/>
          <p:cNvSpPr txBox="1">
            <a:spLocks noGrp="1"/>
          </p:cNvSpPr>
          <p:nvPr>
            <p:ph type="sldNum" idx="12"/>
          </p:nvPr>
        </p:nvSpPr>
        <p:spPr>
          <a:xfrm>
            <a:off x="7699545" y="4402930"/>
            <a:ext cx="413398" cy="283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 sz="1300">
              <a:solidFill>
                <a:schemeClr val="dk1"/>
              </a:solidFill>
            </a:endParaRPr>
          </a:p>
          <a:p>
            <a:pPr lvl="1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 sz="1300">
              <a:solidFill>
                <a:schemeClr val="dk1"/>
              </a:solidFill>
            </a:endParaRPr>
          </a:p>
          <a:p>
            <a:pPr lvl="2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 sz="1300">
              <a:solidFill>
                <a:schemeClr val="dk1"/>
              </a:solidFill>
            </a:endParaRPr>
          </a:p>
          <a:p>
            <a:pPr lvl="3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 sz="1300">
              <a:solidFill>
                <a:schemeClr val="dk1"/>
              </a:solidFill>
            </a:endParaRPr>
          </a:p>
          <a:p>
            <a:pPr lvl="4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 sz="1300">
              <a:solidFill>
                <a:schemeClr val="dk1"/>
              </a:solidFill>
            </a:endParaRPr>
          </a:p>
          <a:p>
            <a:pPr lvl="5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 sz="1300">
              <a:solidFill>
                <a:schemeClr val="dk1"/>
              </a:solidFill>
            </a:endParaRPr>
          </a:p>
          <a:p>
            <a:pPr lvl="6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 sz="1300">
              <a:solidFill>
                <a:schemeClr val="dk1"/>
              </a:solidFill>
            </a:endParaRPr>
          </a:p>
          <a:p>
            <a:pPr lvl="7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 sz="1300">
              <a:solidFill>
                <a:schemeClr val="dk1"/>
              </a:solidFill>
            </a:endParaRPr>
          </a:p>
          <a:p>
            <a:pPr lvl="8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 sz="1300">
              <a:solidFill>
                <a:schemeClr val="dk1"/>
              </a:solidFill>
              <a:rtl val="0"/>
            </a:endParaRPr>
          </a:p>
        </p:txBody>
      </p:sp>
      <p:pic>
        <p:nvPicPr>
          <p:cNvPr id="329" name="Shape 3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74750" y="712729"/>
            <a:ext cx="6934199" cy="43259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Shape 5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3000" b="1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Safety Analysis DFMEA</a:t>
            </a:r>
          </a:p>
        </p:txBody>
      </p:sp>
      <p:sp>
        <p:nvSpPr>
          <p:cNvPr id="515" name="Shape 515"/>
          <p:cNvSpPr txBox="1"/>
          <p:nvPr/>
        </p:nvSpPr>
        <p:spPr>
          <a:xfrm>
            <a:off x="1289100" y="1675825"/>
            <a:ext cx="3712499" cy="433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graphicFrame>
        <p:nvGraphicFramePr>
          <p:cNvPr id="516" name="Shape 516"/>
          <p:cNvGraphicFramePr/>
          <p:nvPr/>
        </p:nvGraphicFramePr>
        <p:xfrm>
          <a:off x="1413865" y="1167954"/>
          <a:ext cx="5832800" cy="3455025"/>
        </p:xfrm>
        <a:graphic>
          <a:graphicData uri="http://schemas.openxmlformats.org/drawingml/2006/table">
            <a:tbl>
              <a:tblPr>
                <a:noFill/>
                <a:tableStyleId>{46D3D987-CFB7-44AE-A3B9-A8284FC61400}</a:tableStyleId>
              </a:tblPr>
              <a:tblGrid>
                <a:gridCol w="1638925"/>
                <a:gridCol w="786675"/>
                <a:gridCol w="721125"/>
                <a:gridCol w="885050"/>
                <a:gridCol w="966950"/>
                <a:gridCol w="834075"/>
              </a:tblGrid>
              <a:tr h="5145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" sz="1400" b="1" i="0" u="none" strike="noStrike" cap="none" baseline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rtl val="0"/>
                        </a:rPr>
                        <a:t>Failure Mode</a:t>
                      </a:r>
                    </a:p>
                  </a:txBody>
                  <a:tcPr marL="9525" marR="9525" marT="7150" marB="0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" sz="1400" b="1" i="0" u="none" strike="noStrike" cap="none" baseline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rtl val="0"/>
                        </a:rPr>
                        <a:t>Label</a:t>
                      </a:r>
                    </a:p>
                  </a:txBody>
                  <a:tcPr marL="9525" marR="9525" marT="7150" marB="0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" sz="1400" b="1" i="0" u="none" strike="noStrike" cap="none" baseline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rtl val="0"/>
                        </a:rPr>
                        <a:t>Severity</a:t>
                      </a:r>
                    </a:p>
                  </a:txBody>
                  <a:tcPr marL="9525" marR="9525" marT="7150" marB="0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" sz="1400" b="1" i="0" u="none" strike="noStrike" cap="none" baseline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rtl val="0"/>
                        </a:rPr>
                        <a:t>Frequency</a:t>
                      </a:r>
                    </a:p>
                  </a:txBody>
                  <a:tcPr marL="9525" marR="9525" marT="7150" marB="0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" sz="1400" b="1" u="none" strike="noStrike" cap="none" baseline="0">
                          <a:latin typeface="Calibri"/>
                          <a:ea typeface="Calibri"/>
                          <a:cs typeface="Calibri"/>
                          <a:sym typeface="Calibri"/>
                          <a:rtl val="0"/>
                        </a:rPr>
                        <a:t>Easily Found</a:t>
                      </a:r>
                    </a:p>
                  </a:txBody>
                  <a:tcPr marL="9525" marR="9525" marT="7150" marB="0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" sz="1400" b="1" i="0" u="none" strike="noStrike" cap="none" baseline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rtl val="0"/>
                        </a:rPr>
                        <a:t>Rank Factor</a:t>
                      </a:r>
                    </a:p>
                  </a:txBody>
                  <a:tcPr marL="9525" marR="9525" marT="7150" marB="0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490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ct val="25000"/>
                        <a:buFont typeface="Calibri"/>
                        <a:buNone/>
                      </a:pPr>
                      <a:r>
                        <a:rPr lang="en" sz="1400" u="none" strike="noStrike" cap="none" baseline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rtl val="0"/>
                        </a:rPr>
                        <a:t>Nano fluid pump wear</a:t>
                      </a:r>
                    </a:p>
                  </a:txBody>
                  <a:tcPr marL="9525" marR="9525" marT="7150" marB="0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1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" sz="1400" b="0" i="0" u="none" strike="noStrike" cap="none" baseline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rtl val="0"/>
                        </a:rPr>
                        <a:t>FM1</a:t>
                      </a:r>
                    </a:p>
                  </a:txBody>
                  <a:tcPr marL="9525" marR="9525" marT="7150" marB="0" anchor="ctr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" sz="1400" u="none" strike="noStrike" cap="none" baseline="0">
                          <a:latin typeface="Calibri"/>
                          <a:ea typeface="Calibri"/>
                          <a:cs typeface="Calibri"/>
                          <a:sym typeface="Calibri"/>
                          <a:rtl val="0"/>
                        </a:rPr>
                        <a:t>4</a:t>
                      </a:r>
                    </a:p>
                  </a:txBody>
                  <a:tcPr marL="9525" marR="9525" marT="7150" marB="0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" sz="1400" b="0" i="0" u="none" strike="noStrike" cap="none" baseline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rtl val="0"/>
                        </a:rPr>
                        <a:t>5</a:t>
                      </a:r>
                    </a:p>
                  </a:txBody>
                  <a:tcPr marL="9525" marR="9525" marT="7150" marB="0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ct val="25000"/>
                        <a:buFont typeface="Calibri"/>
                        <a:buNone/>
                      </a:pPr>
                      <a:r>
                        <a:rPr lang="en" sz="1400" u="none" strike="noStrike" cap="none" baseline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rtl val="0"/>
                        </a:rPr>
                        <a:t>2</a:t>
                      </a:r>
                    </a:p>
                  </a:txBody>
                  <a:tcPr marL="9525" marR="9525" marT="7150" marB="0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1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ct val="25000"/>
                        <a:buFont typeface="Calibri"/>
                        <a:buNone/>
                      </a:pPr>
                      <a:r>
                        <a:rPr lang="en" sz="1400" u="none" strike="noStrike" cap="none" baseline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rtl val="0"/>
                        </a:rPr>
                        <a:t>40</a:t>
                      </a:r>
                    </a:p>
                  </a:txBody>
                  <a:tcPr marL="9525" marR="9525" marT="7150" marB="0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1C00"/>
                    </a:solidFill>
                  </a:tcPr>
                </a:tc>
              </a:tr>
              <a:tr h="490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ct val="25000"/>
                        <a:buFont typeface="Calibri"/>
                        <a:buNone/>
                      </a:pPr>
                      <a:r>
                        <a:rPr lang="en" sz="1400" u="none" strike="noStrike" cap="none" baseline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rtl val="0"/>
                        </a:rPr>
                        <a:t>Improper Welding</a:t>
                      </a:r>
                    </a:p>
                  </a:txBody>
                  <a:tcPr marL="9525" marR="9525" marT="7150" marB="0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1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" sz="1400" b="0" i="0" u="none" strike="noStrike" cap="none" baseline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rtl val="0"/>
                        </a:rPr>
                        <a:t>FM2</a:t>
                      </a:r>
                    </a:p>
                  </a:txBody>
                  <a:tcPr marL="9525" marR="9525" marT="7150" marB="0" anchor="ctr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" sz="1400" u="none" strike="noStrike" cap="none" baseline="0">
                          <a:latin typeface="Calibri"/>
                          <a:ea typeface="Calibri"/>
                          <a:cs typeface="Calibri"/>
                          <a:sym typeface="Calibri"/>
                          <a:rtl val="0"/>
                        </a:rPr>
                        <a:t>3</a:t>
                      </a:r>
                    </a:p>
                  </a:txBody>
                  <a:tcPr marL="9525" marR="9525" marT="7150" marB="0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" sz="1400" b="0" i="0" u="none" strike="noStrike" cap="none" baseline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rtl val="0"/>
                        </a:rPr>
                        <a:t>3</a:t>
                      </a:r>
                    </a:p>
                  </a:txBody>
                  <a:tcPr marL="9525" marR="9525" marT="7150" marB="0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ct val="25000"/>
                        <a:buFont typeface="Calibri"/>
                        <a:buNone/>
                      </a:pPr>
                      <a:r>
                        <a:rPr lang="en" sz="1400" u="none" strike="noStrike" cap="none" baseline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rtl val="0"/>
                        </a:rPr>
                        <a:t>5</a:t>
                      </a:r>
                    </a:p>
                  </a:txBody>
                  <a:tcPr marL="9525" marR="9525" marT="7150" marB="0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1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ct val="25000"/>
                        <a:buFont typeface="Calibri"/>
                        <a:buNone/>
                      </a:pPr>
                      <a:r>
                        <a:rPr lang="en" sz="1400" u="none" strike="noStrike" cap="none" baseline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rtl val="0"/>
                        </a:rPr>
                        <a:t>45</a:t>
                      </a:r>
                    </a:p>
                  </a:txBody>
                  <a:tcPr marL="9525" marR="9525" marT="7150" marB="0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1C00"/>
                    </a:solidFill>
                  </a:tcPr>
                </a:tc>
              </a:tr>
              <a:tr h="490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ct val="25000"/>
                        <a:buFont typeface="Calibri"/>
                        <a:buNone/>
                      </a:pPr>
                      <a:r>
                        <a:rPr lang="en" sz="1400" u="none" strike="noStrike" cap="none" baseline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rtl val="0"/>
                        </a:rPr>
                        <a:t>Pump malfunction</a:t>
                      </a:r>
                    </a:p>
                  </a:txBody>
                  <a:tcPr marL="9525" marR="9525" marT="7150" marB="0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1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" sz="1400" b="0" i="0" u="none" strike="noStrike" cap="none" baseline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rtl val="0"/>
                        </a:rPr>
                        <a:t>FM3</a:t>
                      </a:r>
                    </a:p>
                  </a:txBody>
                  <a:tcPr marL="9525" marR="9525" marT="7150" marB="0" anchor="ctr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" sz="1400" u="none" strike="noStrike" cap="none" baseline="0">
                          <a:latin typeface="Calibri"/>
                          <a:ea typeface="Calibri"/>
                          <a:cs typeface="Calibri"/>
                          <a:sym typeface="Calibri"/>
                          <a:rtl val="0"/>
                        </a:rPr>
                        <a:t>5</a:t>
                      </a:r>
                    </a:p>
                  </a:txBody>
                  <a:tcPr marL="9525" marR="9525" marT="7150" marB="0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" sz="1400" u="none" strike="noStrike" cap="none" baseline="0">
                          <a:latin typeface="Calibri"/>
                          <a:ea typeface="Calibri"/>
                          <a:cs typeface="Calibri"/>
                          <a:sym typeface="Calibri"/>
                          <a:rtl val="0"/>
                        </a:rPr>
                        <a:t>1</a:t>
                      </a:r>
                    </a:p>
                  </a:txBody>
                  <a:tcPr marL="9525" marR="9525" marT="7150" marB="0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ct val="25000"/>
                        <a:buFont typeface="Calibri"/>
                        <a:buNone/>
                      </a:pPr>
                      <a:r>
                        <a:rPr lang="en" sz="1400" u="none" strike="noStrike" cap="none" baseline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rtl val="0"/>
                        </a:rPr>
                        <a:t>5</a:t>
                      </a:r>
                    </a:p>
                  </a:txBody>
                  <a:tcPr marL="9525" marR="9525" marT="7150" marB="0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1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ct val="25000"/>
                        <a:buFont typeface="Calibri"/>
                        <a:buNone/>
                      </a:pPr>
                      <a:r>
                        <a:rPr lang="en" sz="1400" u="none" strike="noStrike" cap="none" baseline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rtl val="0"/>
                        </a:rPr>
                        <a:t>25</a:t>
                      </a:r>
                    </a:p>
                  </a:txBody>
                  <a:tcPr marL="9525" marR="9525" marT="7150" marB="0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1C00"/>
                    </a:solidFill>
                  </a:tcPr>
                </a:tc>
              </a:tr>
              <a:tr h="490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ct val="25000"/>
                        <a:buFont typeface="Calibri"/>
                        <a:buNone/>
                      </a:pPr>
                      <a:r>
                        <a:rPr lang="en" sz="1400" u="none" strike="noStrike" cap="none" baseline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rtl val="0"/>
                        </a:rPr>
                        <a:t>Reservoir Leakage</a:t>
                      </a:r>
                    </a:p>
                  </a:txBody>
                  <a:tcPr marL="9525" marR="9525" marT="7150" marB="0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1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" sz="1400" b="0" i="0" u="none" strike="noStrike" cap="none" baseline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rtl val="0"/>
                        </a:rPr>
                        <a:t>FM4</a:t>
                      </a:r>
                    </a:p>
                  </a:txBody>
                  <a:tcPr marL="9525" marR="9525" marT="7150" marB="0" anchor="ctr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" sz="1400" b="0" i="0" u="none" strike="noStrike" cap="none" baseline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rtl val="0"/>
                        </a:rPr>
                        <a:t>5</a:t>
                      </a:r>
                    </a:p>
                  </a:txBody>
                  <a:tcPr marL="9525" marR="9525" marT="7150" marB="0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" sz="1400" b="0" i="0" u="none" strike="noStrike" cap="none" baseline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rtl val="0"/>
                        </a:rPr>
                        <a:t>1</a:t>
                      </a:r>
                    </a:p>
                  </a:txBody>
                  <a:tcPr marL="9525" marR="9525" marT="7150" marB="0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ct val="25000"/>
                        <a:buFont typeface="Calibri"/>
                        <a:buNone/>
                      </a:pPr>
                      <a:r>
                        <a:rPr lang="en" sz="1400" u="none" strike="noStrike" cap="none" baseline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rtl val="0"/>
                        </a:rPr>
                        <a:t>4</a:t>
                      </a:r>
                    </a:p>
                  </a:txBody>
                  <a:tcPr marL="9525" marR="9525" marT="7150" marB="0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1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ct val="25000"/>
                        <a:buFont typeface="Calibri"/>
                        <a:buNone/>
                      </a:pPr>
                      <a:r>
                        <a:rPr lang="en" sz="1400" u="none" strike="noStrike" cap="none" baseline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rtl val="0"/>
                        </a:rPr>
                        <a:t>20</a:t>
                      </a:r>
                    </a:p>
                  </a:txBody>
                  <a:tcPr marL="9525" marR="9525" marT="7150" marB="0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1C00"/>
                    </a:solidFill>
                  </a:tcPr>
                </a:tc>
              </a:tr>
              <a:tr h="490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ct val="25000"/>
                        <a:buFont typeface="Calibri"/>
                        <a:buNone/>
                      </a:pPr>
                      <a:r>
                        <a:rPr lang="en" sz="1400" u="none" strike="noStrike" cap="none" baseline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rtl val="0"/>
                        </a:rPr>
                        <a:t>Tolerance</a:t>
                      </a:r>
                    </a:p>
                  </a:txBody>
                  <a:tcPr marL="9525" marR="9525" marT="7150" marB="0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1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400" u="none" strike="noStrike" cap="none" baseline="0">
                          <a:latin typeface="Calibri"/>
                          <a:ea typeface="Calibri"/>
                          <a:cs typeface="Calibri"/>
                          <a:sym typeface="Calibri"/>
                          <a:rtl val="0"/>
                        </a:rPr>
                        <a:t>FM4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u="none" strike="noStrike" cap="none" baseline="0">
                        <a:latin typeface="Calibri"/>
                        <a:ea typeface="Calibri"/>
                        <a:cs typeface="Calibri"/>
                        <a:sym typeface="Calibri"/>
                        <a:rtl val="0"/>
                      </a:endParaRPr>
                    </a:p>
                  </a:txBody>
                  <a:tcPr marL="9525" marR="9525" marT="7150" marB="0" anchor="ctr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400" u="none" strike="noStrike" cap="none" baseline="0">
                          <a:latin typeface="Calibri"/>
                          <a:ea typeface="Calibri"/>
                          <a:cs typeface="Calibri"/>
                          <a:sym typeface="Calibri"/>
                          <a:rtl val="0"/>
                        </a:rPr>
                        <a:t>5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u="none" strike="noStrike" cap="none" baseline="0">
                        <a:latin typeface="Calibri"/>
                        <a:ea typeface="Calibri"/>
                        <a:cs typeface="Calibri"/>
                        <a:sym typeface="Calibri"/>
                        <a:rtl val="0"/>
                      </a:endParaRPr>
                    </a:p>
                  </a:txBody>
                  <a:tcPr marL="9525" marR="9525" marT="7150" marB="0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400" u="none" strike="noStrike" cap="none" baseline="0">
                          <a:latin typeface="Calibri"/>
                          <a:ea typeface="Calibri"/>
                          <a:cs typeface="Calibri"/>
                          <a:sym typeface="Calibri"/>
                          <a:rtl val="0"/>
                        </a:rPr>
                        <a:t>1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u="none" strike="noStrike" cap="none" baseline="0">
                        <a:latin typeface="Calibri"/>
                        <a:ea typeface="Calibri"/>
                        <a:cs typeface="Calibri"/>
                        <a:sym typeface="Calibri"/>
                        <a:rtl val="0"/>
                      </a:endParaRPr>
                    </a:p>
                  </a:txBody>
                  <a:tcPr marL="9525" marR="9525" marT="7150" marB="0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ct val="25000"/>
                        <a:buFont typeface="Calibri"/>
                        <a:buNone/>
                      </a:pPr>
                      <a:r>
                        <a:rPr lang="en" sz="1400" u="none" strike="noStrike" cap="none" baseline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rtl val="0"/>
                        </a:rPr>
                        <a:t>1</a:t>
                      </a:r>
                    </a:p>
                  </a:txBody>
                  <a:tcPr marL="9525" marR="9525" marT="7150" marB="0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1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ct val="25000"/>
                        <a:buFont typeface="Calibri"/>
                        <a:buNone/>
                      </a:pPr>
                      <a:r>
                        <a:rPr lang="en" sz="1400" u="none" strike="noStrike" cap="none" baseline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rtl val="0"/>
                        </a:rPr>
                        <a:t>5</a:t>
                      </a:r>
                    </a:p>
                  </a:txBody>
                  <a:tcPr marL="9525" marR="9525" marT="7150" marB="0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1C00"/>
                    </a:solidFill>
                  </a:tcPr>
                </a:tc>
              </a:tr>
              <a:tr h="490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ct val="25000"/>
                        <a:buFont typeface="Calibri"/>
                        <a:buNone/>
                      </a:pPr>
                      <a:r>
                        <a:rPr lang="en" sz="1400" u="none" strike="noStrike" cap="none" baseline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rtl val="0"/>
                        </a:rPr>
                        <a:t>Total</a:t>
                      </a:r>
                    </a:p>
                  </a:txBody>
                  <a:tcPr marL="9525" marR="9525" marT="7150" marB="0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1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u="none" strike="noStrike" cap="none" baseline="0">
                        <a:latin typeface="Calibri"/>
                        <a:ea typeface="Calibri"/>
                        <a:cs typeface="Calibri"/>
                        <a:sym typeface="Calibri"/>
                        <a:rtl val="0"/>
                      </a:endParaRPr>
                    </a:p>
                  </a:txBody>
                  <a:tcPr marL="9525" marR="9525" marT="7150" marB="0" anchor="ctr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u="none" strike="noStrike" cap="none" baseline="0">
                        <a:latin typeface="Calibri"/>
                        <a:ea typeface="Calibri"/>
                        <a:cs typeface="Calibri"/>
                        <a:sym typeface="Calibri"/>
                        <a:rtl val="0"/>
                      </a:endParaRPr>
                    </a:p>
                  </a:txBody>
                  <a:tcPr marL="9525" marR="9525" marT="7150" marB="0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u="none" strike="noStrike" cap="none" baseline="0">
                        <a:latin typeface="Calibri"/>
                        <a:ea typeface="Calibri"/>
                        <a:cs typeface="Calibri"/>
                        <a:sym typeface="Calibri"/>
                        <a:rtl val="0"/>
                      </a:endParaRPr>
                    </a:p>
                  </a:txBody>
                  <a:tcPr marL="9525" marR="9525" marT="7150" marB="0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u="none" strike="noStrike" cap="none" baseline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  <a:rtl val="0"/>
                      </a:endParaRPr>
                    </a:p>
                  </a:txBody>
                  <a:tcPr marL="9525" marR="9525" marT="7150" marB="0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1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ct val="25000"/>
                        <a:buFont typeface="Calibri"/>
                        <a:buNone/>
                      </a:pPr>
                      <a:r>
                        <a:rPr lang="en" sz="1400" u="none" strike="noStrike" cap="none" baseline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rtl val="0"/>
                        </a:rPr>
                        <a:t>135</a:t>
                      </a:r>
                    </a:p>
                  </a:txBody>
                  <a:tcPr marL="9525" marR="9525" marT="7150" marB="0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  <p:sp>
        <p:nvSpPr>
          <p:cNvPr id="517" name="Shape 517"/>
          <p:cNvSpPr txBox="1"/>
          <p:nvPr/>
        </p:nvSpPr>
        <p:spPr>
          <a:xfrm>
            <a:off x="8609903" y="55654"/>
            <a:ext cx="505579" cy="246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10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58/64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Shape 416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229600" cy="603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3600" b="1" i="0" u="none" strike="noStrike" cap="none" baseline="0">
                <a:solidFill>
                  <a:srgbClr val="980000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Final Design (39inx21.906inx.5in)</a:t>
            </a:r>
          </a:p>
        </p:txBody>
      </p:sp>
      <p:pic>
        <p:nvPicPr>
          <p:cNvPr id="417" name="Shape 4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62550" y="734800"/>
            <a:ext cx="5422500" cy="4143000"/>
          </a:xfrm>
          <a:prstGeom prst="rect">
            <a:avLst/>
          </a:prstGeom>
          <a:noFill/>
          <a:ln>
            <a:noFill/>
          </a:ln>
        </p:spPr>
      </p:pic>
      <p:sp>
        <p:nvSpPr>
          <p:cNvPr id="418" name="Shape 418"/>
          <p:cNvSpPr txBox="1"/>
          <p:nvPr/>
        </p:nvSpPr>
        <p:spPr>
          <a:xfrm>
            <a:off x="8609903" y="55654"/>
            <a:ext cx="505579" cy="246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10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46/64</a:t>
            </a:r>
          </a:p>
        </p:txBody>
      </p:sp>
      <p:sp>
        <p:nvSpPr>
          <p:cNvPr id="419" name="Shape 419"/>
          <p:cNvSpPr txBox="1"/>
          <p:nvPr/>
        </p:nvSpPr>
        <p:spPr>
          <a:xfrm>
            <a:off x="1817002" y="1618350"/>
            <a:ext cx="877499" cy="381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Pump</a:t>
            </a:r>
          </a:p>
        </p:txBody>
      </p:sp>
      <p:sp>
        <p:nvSpPr>
          <p:cNvPr id="420" name="Shape 420"/>
          <p:cNvSpPr txBox="1"/>
          <p:nvPr/>
        </p:nvSpPr>
        <p:spPr>
          <a:xfrm>
            <a:off x="6420527" y="3577100"/>
            <a:ext cx="810000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RTD</a:t>
            </a:r>
          </a:p>
        </p:txBody>
      </p:sp>
      <p:sp>
        <p:nvSpPr>
          <p:cNvPr id="421" name="Shape 421"/>
          <p:cNvSpPr txBox="1"/>
          <p:nvPr/>
        </p:nvSpPr>
        <p:spPr>
          <a:xfrm>
            <a:off x="2736725" y="2720850"/>
            <a:ext cx="1111499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Reservoir</a:t>
            </a:r>
          </a:p>
        </p:txBody>
      </p:sp>
      <p:sp>
        <p:nvSpPr>
          <p:cNvPr id="422" name="Shape 422"/>
          <p:cNvSpPr txBox="1"/>
          <p:nvPr/>
        </p:nvSpPr>
        <p:spPr>
          <a:xfrm>
            <a:off x="5339872" y="4335550"/>
            <a:ext cx="937799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RTD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Shape 456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229600" cy="692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3000" b="1" i="0" u="none" strike="noStrike" cap="none" baseline="0">
                <a:solidFill>
                  <a:srgbClr val="980000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Manufacturability</a:t>
            </a:r>
          </a:p>
        </p:txBody>
      </p:sp>
      <p:sp>
        <p:nvSpPr>
          <p:cNvPr id="457" name="Shape 457"/>
          <p:cNvSpPr txBox="1"/>
          <p:nvPr/>
        </p:nvSpPr>
        <p:spPr>
          <a:xfrm>
            <a:off x="457200" y="898200"/>
            <a:ext cx="3536098" cy="409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61C00"/>
              </a:buClr>
              <a:buSzPct val="25000"/>
              <a:buFont typeface="Trebuchet MS"/>
              <a:buNone/>
            </a:pPr>
            <a:r>
              <a:rPr lang="en" sz="1400" b="0" i="0" u="none" strike="noStrike" cap="none" baseline="0">
                <a:solidFill>
                  <a:srgbClr val="A61C00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Manufacturing Process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A61C00"/>
              </a:solidFill>
              <a:latin typeface="Trebuchet MS"/>
              <a:ea typeface="Trebuchet MS"/>
              <a:cs typeface="Trebuchet MS"/>
              <a:sym typeface="Trebuchet MS"/>
              <a:rtl val="0"/>
            </a:endParaRP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0" i="0" u="sng" strike="noStrike" cap="none" baseline="0">
                <a:solidFill>
                  <a:srgbClr val="A61C00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Ordering Supplies</a:t>
            </a: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61C00"/>
              </a:buClr>
              <a:buSzPct val="100000"/>
              <a:buFont typeface="Trebuchet MS"/>
              <a:buChar char="❏"/>
            </a:pPr>
            <a:r>
              <a:rPr lang="en" sz="1200" b="0" i="0" u="none" strike="noStrike" cap="none" baseline="0">
                <a:solidFill>
                  <a:srgbClr val="A61C00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Pump</a:t>
            </a: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61C00"/>
              </a:buClr>
              <a:buSzPct val="100000"/>
              <a:buFont typeface="Trebuchet MS"/>
              <a:buChar char="❏"/>
            </a:pPr>
            <a:r>
              <a:rPr lang="en" sz="1200" b="0" i="0" u="none" strike="noStrike" cap="none" baseline="0">
                <a:solidFill>
                  <a:srgbClr val="A61C00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Copper pipes</a:t>
            </a: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61C00"/>
              </a:buClr>
              <a:buSzPct val="100000"/>
              <a:buFont typeface="Trebuchet MS"/>
              <a:buChar char="❏"/>
            </a:pPr>
            <a:r>
              <a:rPr lang="en" sz="1200" b="0" i="0" u="none" strike="noStrike" cap="none" baseline="0">
                <a:solidFill>
                  <a:srgbClr val="A61C00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Thermocouples</a:t>
            </a: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61C00"/>
              </a:buClr>
              <a:buSzPct val="100000"/>
              <a:buFont typeface="Trebuchet MS"/>
              <a:buChar char="❏"/>
            </a:pPr>
            <a:r>
              <a:rPr lang="en" sz="1200" b="0" i="0" u="none" strike="noStrike" cap="none" baseline="0">
                <a:solidFill>
                  <a:srgbClr val="A61C00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Flowmeter</a:t>
            </a: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61C00"/>
              </a:buClr>
              <a:buSzPct val="100000"/>
              <a:buFont typeface="Trebuchet MS"/>
              <a:buChar char="❏"/>
            </a:pPr>
            <a:r>
              <a:rPr lang="en" sz="1200" b="0" i="0" u="none" strike="noStrike" cap="none" baseline="0">
                <a:solidFill>
                  <a:srgbClr val="A61C00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Valves,etc.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200" b="0" i="0" u="none" strike="noStrike" cap="none" baseline="0">
              <a:solidFill>
                <a:srgbClr val="A61C00"/>
              </a:solidFill>
              <a:latin typeface="Trebuchet MS"/>
              <a:ea typeface="Trebuchet MS"/>
              <a:cs typeface="Trebuchet MS"/>
              <a:sym typeface="Trebuchet MS"/>
              <a:rtl val="0"/>
            </a:endParaRP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0" i="0" u="sng" strike="noStrike" cap="none" baseline="0">
                <a:solidFill>
                  <a:srgbClr val="A61C00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Inspection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200" b="0" i="0" u="none" strike="noStrike" cap="none" baseline="0">
              <a:solidFill>
                <a:srgbClr val="A61C00"/>
              </a:solidFill>
              <a:latin typeface="Trebuchet MS"/>
              <a:ea typeface="Trebuchet MS"/>
              <a:cs typeface="Trebuchet MS"/>
              <a:sym typeface="Trebuchet MS"/>
              <a:rtl val="0"/>
            </a:endParaRP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61C00"/>
              </a:buClr>
              <a:buSzPct val="100000"/>
              <a:buFont typeface="Trebuchet MS"/>
              <a:buChar char="❏"/>
            </a:pPr>
            <a:r>
              <a:rPr lang="en" sz="1200" b="0" i="0" u="none" strike="noStrike" cap="none" baseline="0">
                <a:solidFill>
                  <a:srgbClr val="A61C00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Machining </a:t>
            </a: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61C00"/>
              </a:buClr>
              <a:buSzPct val="100000"/>
              <a:buFont typeface="Trebuchet MS"/>
              <a:buChar char="❏"/>
            </a:pPr>
            <a:r>
              <a:rPr lang="en" sz="1200" b="0" i="0" u="none" strike="noStrike" cap="none" baseline="0">
                <a:solidFill>
                  <a:srgbClr val="A61C00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Lathing</a:t>
            </a: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61C00"/>
              </a:buClr>
              <a:buSzPct val="100000"/>
              <a:buFont typeface="Trebuchet MS"/>
              <a:buChar char="❏"/>
            </a:pPr>
            <a:r>
              <a:rPr lang="en" sz="1200" b="0" i="0" u="none" strike="noStrike" cap="none" baseline="0">
                <a:solidFill>
                  <a:srgbClr val="A61C00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Possible Milling </a:t>
            </a: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61C00"/>
              </a:buClr>
              <a:buSzPct val="100000"/>
              <a:buFont typeface="Trebuchet MS"/>
              <a:buChar char="❏"/>
            </a:pPr>
            <a:r>
              <a:rPr lang="en" sz="1200" b="0" i="0" u="none" strike="noStrike" cap="none" baseline="0">
                <a:solidFill>
                  <a:srgbClr val="A61C00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Threading</a:t>
            </a: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61C00"/>
              </a:buClr>
              <a:buSzPct val="100000"/>
              <a:buFont typeface="Trebuchet MS"/>
              <a:buChar char="❏"/>
            </a:pPr>
            <a:r>
              <a:rPr lang="en" sz="1200" b="0" i="0" u="none" strike="noStrike" cap="none" baseline="0">
                <a:solidFill>
                  <a:srgbClr val="A61C00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Welding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200" b="0" i="0" u="none" strike="noStrike" cap="none" baseline="0">
              <a:solidFill>
                <a:srgbClr val="A61C00"/>
              </a:solidFill>
              <a:latin typeface="Trebuchet MS"/>
              <a:ea typeface="Trebuchet MS"/>
              <a:cs typeface="Trebuchet MS"/>
              <a:sym typeface="Trebuchet MS"/>
              <a:rtl val="0"/>
            </a:endParaRP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0" i="0" u="sng" strike="noStrike" cap="none" baseline="0">
                <a:solidFill>
                  <a:srgbClr val="A61C00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Further Inspection/Testing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200" b="0" i="0" u="none" strike="noStrike" cap="none" baseline="0">
              <a:solidFill>
                <a:srgbClr val="A61C00"/>
              </a:solidFill>
              <a:latin typeface="Trebuchet MS"/>
              <a:ea typeface="Trebuchet MS"/>
              <a:cs typeface="Trebuchet MS"/>
              <a:sym typeface="Trebuchet MS"/>
              <a:rtl val="0"/>
            </a:endParaRP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0" i="0" u="sng" strike="noStrike" cap="none" baseline="0">
                <a:solidFill>
                  <a:srgbClr val="A61C00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Cleaning/ Packaging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A61C00"/>
              </a:solidFill>
              <a:latin typeface="Trebuchet MS"/>
              <a:ea typeface="Trebuchet MS"/>
              <a:cs typeface="Trebuchet MS"/>
              <a:sym typeface="Trebuchet MS"/>
              <a:rtl val="0"/>
            </a:endParaRPr>
          </a:p>
        </p:txBody>
      </p:sp>
      <p:pic>
        <p:nvPicPr>
          <p:cNvPr id="458" name="Shape 45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28250" y="1016850"/>
            <a:ext cx="2401499" cy="1804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59" name="Shape 45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92200" y="2821350"/>
            <a:ext cx="2743947" cy="1961925"/>
          </a:xfrm>
          <a:prstGeom prst="rect">
            <a:avLst/>
          </a:prstGeom>
          <a:noFill/>
          <a:ln>
            <a:noFill/>
          </a:ln>
        </p:spPr>
      </p:pic>
      <p:sp>
        <p:nvSpPr>
          <p:cNvPr id="460" name="Shape 460"/>
          <p:cNvSpPr txBox="1"/>
          <p:nvPr/>
        </p:nvSpPr>
        <p:spPr>
          <a:xfrm>
            <a:off x="8609903" y="55654"/>
            <a:ext cx="505579" cy="246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10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51/64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 txBox="1">
            <a:spLocks noGrp="1"/>
          </p:cNvSpPr>
          <p:nvPr>
            <p:ph type="body" idx="1"/>
          </p:nvPr>
        </p:nvSpPr>
        <p:spPr>
          <a:xfrm>
            <a:off x="502325" y="1166650"/>
            <a:ext cx="8229600" cy="363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rebuchet MS"/>
              <a:buNone/>
            </a:pPr>
            <a:r>
              <a:rPr lang="en" sz="1800" b="0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Assembly Process: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endParaRPr sz="1800">
              <a:solidFill>
                <a:srgbClr val="98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rebuchet MS"/>
              <a:buNone/>
            </a:pPr>
            <a:r>
              <a:rPr lang="en" sz="1300" b="0" i="0" u="sng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Pipelining</a:t>
            </a:r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ct val="100000"/>
              <a:buFont typeface="Trebuchet MS"/>
              <a:buChar char="❏"/>
            </a:pPr>
            <a:r>
              <a:rPr lang="en" sz="1300" b="0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Copper piping</a:t>
            </a:r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ct val="100000"/>
              <a:buFont typeface="Trebuchet MS"/>
              <a:buChar char="❏"/>
            </a:pPr>
            <a:r>
              <a:rPr lang="en" sz="1300" b="0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Elbows</a:t>
            </a:r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ct val="100000"/>
              <a:buFont typeface="Trebuchet MS"/>
              <a:buChar char="❏"/>
            </a:pPr>
            <a:r>
              <a:rPr lang="en" sz="1300" b="0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Heating tape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endParaRPr sz="1300" b="0" i="0" u="none" strike="noStrike" cap="none" baseline="0">
              <a:solidFill>
                <a:srgbClr val="98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rebuchet MS"/>
              <a:buNone/>
            </a:pPr>
            <a:r>
              <a:rPr lang="en" sz="1300" b="0" i="0" u="sng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Concentric Pipes (Heat Exchanger)</a:t>
            </a:r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ct val="100000"/>
              <a:buFont typeface="Trebuchet MS"/>
              <a:buChar char="❏"/>
            </a:pPr>
            <a:r>
              <a:rPr lang="en" sz="1300" b="0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½” &amp; ¾” diameter pipes</a:t>
            </a:r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ct val="100000"/>
              <a:buFont typeface="Trebuchet MS"/>
              <a:buChar char="❏"/>
            </a:pPr>
            <a:r>
              <a:rPr lang="en" sz="1300" b="0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Reducers</a:t>
            </a:r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ct val="100000"/>
              <a:buFont typeface="Trebuchet MS"/>
              <a:buChar char="❏"/>
            </a:pPr>
            <a:r>
              <a:rPr lang="en" sz="1300" b="0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Reservoir</a:t>
            </a:r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ct val="100000"/>
              <a:buFont typeface="Trebuchet MS"/>
              <a:buChar char="❏"/>
            </a:pPr>
            <a:r>
              <a:rPr lang="en" sz="1300" b="0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2ft. x 3ft. nanofluid accumulator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endParaRPr sz="1300" b="0" i="0" u="none" strike="noStrike" cap="none" baseline="0">
              <a:solidFill>
                <a:srgbClr val="98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rebuchet MS"/>
              <a:buNone/>
            </a:pPr>
            <a:r>
              <a:rPr lang="en" sz="1300" b="0" i="0" u="sng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Miscellaneous(extra materials needed)</a:t>
            </a:r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ct val="100000"/>
              <a:buFont typeface="Trebuchet MS"/>
              <a:buChar char="❏"/>
            </a:pPr>
            <a:r>
              <a:rPr lang="en" sz="1300" b="0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Thermocouples or RTDs</a:t>
            </a:r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ct val="100000"/>
              <a:buFont typeface="Trebuchet MS"/>
              <a:buChar char="❏"/>
            </a:pPr>
            <a:r>
              <a:rPr lang="en" sz="1300" b="0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Flowmeter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endParaRPr sz="1400" b="0" i="0" u="none" strike="noStrike" cap="none" baseline="0">
              <a:solidFill>
                <a:srgbClr val="98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466" name="Shape 466"/>
          <p:cNvSpPr txBox="1"/>
          <p:nvPr/>
        </p:nvSpPr>
        <p:spPr>
          <a:xfrm>
            <a:off x="548850" y="341600"/>
            <a:ext cx="7257599" cy="760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ct val="25000"/>
              <a:buFont typeface="Arial"/>
              <a:buNone/>
            </a:pPr>
            <a:r>
              <a:rPr lang="en" sz="3600" b="1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Manufacturability:</a:t>
            </a:r>
          </a:p>
        </p:txBody>
      </p:sp>
      <p:sp>
        <p:nvSpPr>
          <p:cNvPr id="467" name="Shape 467"/>
          <p:cNvSpPr txBox="1"/>
          <p:nvPr/>
        </p:nvSpPr>
        <p:spPr>
          <a:xfrm>
            <a:off x="8609903" y="55654"/>
            <a:ext cx="505579" cy="246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10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52/64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Shape 47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3600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Manufacturability:</a:t>
            </a:r>
          </a:p>
        </p:txBody>
      </p:sp>
      <p:sp>
        <p:nvSpPr>
          <p:cNvPr id="473" name="Shape 47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rebuchet MS"/>
              <a:buNone/>
            </a:pPr>
            <a:r>
              <a:rPr lang="en" sz="1400" b="0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Design for Manufacturing: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endParaRPr sz="1400" b="0" i="0" u="none" strike="noStrike" cap="none" baseline="0">
              <a:solidFill>
                <a:srgbClr val="98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0" i="0" u="sng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Material</a:t>
            </a:r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ct val="100000"/>
              <a:buFont typeface="Arial"/>
              <a:buChar char="❏"/>
            </a:pPr>
            <a:r>
              <a:rPr lang="en" sz="1400" b="0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Copper</a:t>
            </a:r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endParaRPr sz="1400" b="0" i="0" u="none" strike="noStrike" cap="none" baseline="0">
              <a:solidFill>
                <a:srgbClr val="98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0" i="0" u="sng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Design form</a:t>
            </a:r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ct val="100000"/>
              <a:buFont typeface="Arial"/>
              <a:buChar char="❏"/>
            </a:pPr>
            <a:r>
              <a:rPr lang="en" sz="1400" b="0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Circular piping</a:t>
            </a:r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ct val="100000"/>
              <a:buFont typeface="Arial"/>
              <a:buChar char="❏"/>
            </a:pPr>
            <a:r>
              <a:rPr lang="en" sz="1400">
                <a:solidFill>
                  <a:srgbClr val="980000"/>
                </a:solidFill>
              </a:rPr>
              <a:t>9</a:t>
            </a:r>
            <a:r>
              <a:rPr lang="en" sz="1400" b="0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’x6’ rectangular frame</a:t>
            </a:r>
          </a:p>
          <a:p>
            <a: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980000"/>
              </a:solidFill>
            </a:endParaRP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0" i="0" u="sng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Pipe connection</a:t>
            </a:r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ct val="100000"/>
              <a:buFont typeface="Arial"/>
              <a:buChar char="❏"/>
            </a:pPr>
            <a:r>
              <a:rPr lang="en" sz="1400" b="0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Threading </a:t>
            </a:r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ct val="100000"/>
              <a:buFont typeface="Arial"/>
              <a:buChar char="❏"/>
            </a:pPr>
            <a:r>
              <a:rPr lang="en" sz="1400">
                <a:solidFill>
                  <a:srgbClr val="980000"/>
                </a:solidFill>
              </a:rPr>
              <a:t>W</a:t>
            </a:r>
            <a:r>
              <a:rPr lang="en" sz="1400" b="0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elded</a:t>
            </a:r>
          </a:p>
        </p:txBody>
      </p:sp>
      <p:sp>
        <p:nvSpPr>
          <p:cNvPr id="474" name="Shape 474"/>
          <p:cNvSpPr txBox="1"/>
          <p:nvPr/>
        </p:nvSpPr>
        <p:spPr>
          <a:xfrm>
            <a:off x="8609903" y="55654"/>
            <a:ext cx="505579" cy="246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10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53/64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Shape 479"/>
          <p:cNvSpPr txBox="1"/>
          <p:nvPr/>
        </p:nvSpPr>
        <p:spPr>
          <a:xfrm>
            <a:off x="2349675" y="2027000"/>
            <a:ext cx="3712499" cy="433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0" name="Shape 480"/>
          <p:cNvSpPr txBox="1">
            <a:spLocks noGrp="1"/>
          </p:cNvSpPr>
          <p:nvPr>
            <p:ph type="title"/>
          </p:nvPr>
        </p:nvSpPr>
        <p:spPr>
          <a:xfrm>
            <a:off x="2386325" y="2158800"/>
            <a:ext cx="3675899" cy="578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3000" b="1">
                <a:solidFill>
                  <a:srgbClr val="980000"/>
                </a:solidFill>
              </a:rPr>
              <a:t>Design Validation 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Shape 485"/>
          <p:cNvSpPr txBox="1">
            <a:spLocks noGrp="1"/>
          </p:cNvSpPr>
          <p:nvPr>
            <p:ph type="title"/>
          </p:nvPr>
        </p:nvSpPr>
        <p:spPr>
          <a:xfrm>
            <a:off x="457200" y="266447"/>
            <a:ext cx="8229600" cy="519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3000">
                <a:solidFill>
                  <a:srgbClr val="980000"/>
                </a:solidFill>
              </a:rPr>
              <a:t>Preliminary </a:t>
            </a:r>
            <a:r>
              <a:rPr lang="en" sz="3000" b="1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Test Protocols</a:t>
            </a:r>
          </a:p>
        </p:txBody>
      </p:sp>
      <p:sp>
        <p:nvSpPr>
          <p:cNvPr id="486" name="Shape 486"/>
          <p:cNvSpPr txBox="1">
            <a:spLocks noGrp="1"/>
          </p:cNvSpPr>
          <p:nvPr>
            <p:ph type="body" idx="1"/>
          </p:nvPr>
        </p:nvSpPr>
        <p:spPr>
          <a:xfrm>
            <a:off x="521375" y="931133"/>
            <a:ext cx="8229600" cy="37256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ct val="100000"/>
              <a:buFont typeface="Arial"/>
              <a:buAutoNum type="arabicPeriod"/>
            </a:pPr>
            <a:r>
              <a:rPr lang="en" sz="1200" b="0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Run system for 10-15 minutes with no particles.</a:t>
            </a:r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Font typeface="Arial"/>
              <a:buNone/>
            </a:pPr>
            <a:endParaRPr sz="1200" b="0" i="0" u="none" strike="noStrike" cap="none" baseline="0">
              <a:solidFill>
                <a:srgbClr val="98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ct val="100000"/>
              <a:buFont typeface="Arial"/>
              <a:buAutoNum type="arabicPeriod"/>
            </a:pPr>
            <a:r>
              <a:rPr lang="en" sz="1200" b="0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Check if unit is in proper position.</a:t>
            </a:r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Font typeface="Arial"/>
              <a:buNone/>
            </a:pPr>
            <a:endParaRPr sz="1200" b="0" i="0" u="none" strike="noStrike" cap="none" baseline="0">
              <a:solidFill>
                <a:srgbClr val="98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ct val="100000"/>
              <a:buFont typeface="Arial"/>
              <a:buAutoNum type="arabicPeriod"/>
            </a:pPr>
            <a:r>
              <a:rPr lang="en" sz="1200" b="0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Check for proper functioning </a:t>
            </a:r>
          </a:p>
          <a:p>
            <a:pPr marL="6286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61C00"/>
              </a:buClr>
              <a:buSzPct val="100000"/>
              <a:buFont typeface="Arial"/>
              <a:buChar char="❏"/>
            </a:pPr>
            <a:r>
              <a:rPr lang="en" sz="1200" b="0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Pump</a:t>
            </a:r>
          </a:p>
          <a:p>
            <a:pPr marL="6286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61C00"/>
              </a:buClr>
              <a:buSzPct val="100000"/>
              <a:buFont typeface="Arial"/>
              <a:buChar char="❏"/>
            </a:pPr>
            <a:r>
              <a:rPr lang="en" sz="1200" b="0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Flowmeter</a:t>
            </a:r>
          </a:p>
          <a:p>
            <a:pPr marL="6286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61C00"/>
              </a:buClr>
              <a:buSzPct val="100000"/>
              <a:buFont typeface="Arial"/>
              <a:buChar char="❏"/>
            </a:pPr>
            <a:r>
              <a:rPr lang="en" sz="1200" b="0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Heating tape</a:t>
            </a:r>
          </a:p>
          <a:p>
            <a:pPr marL="6286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61C00"/>
              </a:buClr>
              <a:buSzPct val="100000"/>
              <a:buFont typeface="Arial"/>
              <a:buChar char="❏"/>
            </a:pPr>
            <a:r>
              <a:rPr lang="en" sz="1200" b="0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Reservoir overflow</a:t>
            </a:r>
          </a:p>
          <a:p>
            <a:pPr marL="6286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61C00"/>
              </a:buClr>
              <a:buSzPct val="100000"/>
              <a:buFont typeface="Arial"/>
              <a:buChar char="❏"/>
            </a:pPr>
            <a:r>
              <a:rPr lang="en" sz="1200" b="0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Thermocouples</a:t>
            </a:r>
          </a:p>
          <a:p>
            <a:pPr marL="6286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61C00"/>
              </a:buClr>
              <a:buSzPct val="100000"/>
              <a:buFont typeface="Arial"/>
              <a:buChar char="❏"/>
            </a:pPr>
            <a:r>
              <a:rPr lang="en" sz="1200" b="0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No leakage in the system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endParaRPr sz="1200" b="0" i="0" u="none" strike="noStrike" cap="none" baseline="0">
              <a:solidFill>
                <a:srgbClr val="98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ct val="100000"/>
              <a:buFont typeface="Arial"/>
              <a:buAutoNum type="arabicPeriod" startAt="4"/>
            </a:pPr>
            <a:r>
              <a:rPr lang="en" sz="1200" b="0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Run system with only water for an entire day.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endParaRPr sz="1200" b="0" i="0" u="none" strike="noStrike" cap="none" baseline="0">
              <a:solidFill>
                <a:srgbClr val="98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ct val="100000"/>
              <a:buFont typeface="Trebuchet MS"/>
              <a:buAutoNum type="arabicPeriod" startAt="4"/>
            </a:pPr>
            <a:r>
              <a:rPr lang="en" sz="1200" b="0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Reinspect system for damages during test run.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endParaRPr sz="1200" b="0" i="0" u="none" strike="noStrike" cap="none" baseline="0">
              <a:solidFill>
                <a:srgbClr val="98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ct val="100000"/>
              <a:buFont typeface="Arial"/>
              <a:buAutoNum type="arabicPeriod" startAt="4"/>
            </a:pPr>
            <a:r>
              <a:rPr lang="en" sz="1200" b="0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Further inspect the entire system, for signs of failure: </a:t>
            </a:r>
          </a:p>
          <a:p>
            <a:pPr marL="6286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61C00"/>
              </a:buClr>
              <a:buSzPct val="100000"/>
              <a:buFont typeface="Arial"/>
              <a:buChar char="❏"/>
            </a:pPr>
            <a:r>
              <a:rPr lang="en" sz="1200" b="0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Pump wear</a:t>
            </a:r>
          </a:p>
          <a:p>
            <a:pPr marL="6286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61C00"/>
              </a:buClr>
              <a:buSzPct val="100000"/>
              <a:buFont typeface="Arial"/>
              <a:buChar char="❏"/>
            </a:pPr>
            <a:r>
              <a:rPr lang="en" sz="1200" b="0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Pipe leakage</a:t>
            </a:r>
          </a:p>
          <a:p>
            <a:pPr marL="6286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61C00"/>
              </a:buClr>
              <a:buSzPct val="100000"/>
              <a:buFont typeface="Arial"/>
              <a:buChar char="❏"/>
            </a:pPr>
            <a:r>
              <a:rPr lang="en" sz="1200" b="0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Measurement system failure.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endParaRPr sz="1200" b="0" i="0" u="none" strike="noStrike" cap="none" baseline="0">
              <a:solidFill>
                <a:srgbClr val="98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endParaRPr sz="1400" b="1" i="0" u="none" strike="noStrike" cap="none" baseline="0">
              <a:solidFill>
                <a:srgbClr val="98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endParaRPr sz="1400" b="1" i="0" u="none" strike="noStrike" cap="none" baseline="0">
              <a:solidFill>
                <a:srgbClr val="98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487" name="Shape 487"/>
          <p:cNvSpPr txBox="1"/>
          <p:nvPr/>
        </p:nvSpPr>
        <p:spPr>
          <a:xfrm>
            <a:off x="8609903" y="55654"/>
            <a:ext cx="505579" cy="246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10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54/64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Shape 492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3000" b="1" i="0" u="none" strike="noStrike" cap="none" baseline="0">
                <a:solidFill>
                  <a:srgbClr val="980000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Test Protocols</a:t>
            </a:r>
          </a:p>
        </p:txBody>
      </p:sp>
      <p:sp>
        <p:nvSpPr>
          <p:cNvPr id="493" name="Shape 493"/>
          <p:cNvSpPr txBox="1">
            <a:spLocks noGrp="1"/>
          </p:cNvSpPr>
          <p:nvPr>
            <p:ph type="body" idx="1"/>
          </p:nvPr>
        </p:nvSpPr>
        <p:spPr>
          <a:xfrm>
            <a:off x="615325" y="1069925"/>
            <a:ext cx="8600099" cy="37256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rebuchet MS"/>
              <a:buNone/>
            </a:pPr>
            <a:r>
              <a:rPr lang="en" sz="1200" b="0" i="0" u="sng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Procedures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endParaRPr sz="1200" b="0" i="0" u="none" strike="noStrike" cap="none" baseline="0">
              <a:solidFill>
                <a:srgbClr val="98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ct val="100000"/>
              <a:buFont typeface="Arial"/>
              <a:buAutoNum type="arabicPeriod"/>
            </a:pPr>
            <a:r>
              <a:rPr lang="en" sz="1200" b="0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Fill the reservoir with nanofluid.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endParaRPr sz="1200" b="0" i="0" u="none" strike="noStrike" cap="none" baseline="0">
              <a:solidFill>
                <a:srgbClr val="98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ct val="100000"/>
              <a:buFont typeface="Arial"/>
              <a:buAutoNum type="arabicPeriod"/>
            </a:pPr>
            <a:r>
              <a:rPr lang="en" sz="1200" b="0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Turn on heating tape and allow it to reach steady state.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endParaRPr sz="1200" b="0" i="0" u="none" strike="noStrike" cap="none" baseline="0">
              <a:solidFill>
                <a:srgbClr val="98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ct val="100000"/>
              <a:buFont typeface="Arial"/>
              <a:buAutoNum type="arabicPeriod"/>
            </a:pPr>
            <a:r>
              <a:rPr lang="en" sz="1200" b="0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Start pump, and allow the system to run.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endParaRPr sz="1200" b="0" i="0" u="none" strike="noStrike" cap="none" baseline="0">
              <a:solidFill>
                <a:srgbClr val="98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ct val="100000"/>
              <a:buFont typeface="Arial"/>
              <a:buAutoNum type="arabicPeriod"/>
            </a:pPr>
            <a:r>
              <a:rPr lang="en" sz="1200" b="0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Take data on the second cycle and check to see if it makes sense.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endParaRPr sz="1200" b="0" i="0" u="none" strike="noStrike" cap="none" baseline="0">
              <a:solidFill>
                <a:srgbClr val="98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ct val="100000"/>
              <a:buFont typeface="Arial"/>
              <a:buAutoNum type="arabicPeriod"/>
            </a:pPr>
            <a:r>
              <a:rPr lang="en" sz="1200" b="0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If so, test with</a:t>
            </a:r>
          </a:p>
          <a:p>
            <a:pPr marL="457200" marR="0" lvl="0" indent="-279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ct val="100000"/>
              <a:buFont typeface="Arial"/>
              <a:buChar char="❏"/>
            </a:pPr>
            <a:r>
              <a:rPr lang="en" sz="800" b="0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Different nanoparticles sizes</a:t>
            </a:r>
          </a:p>
          <a:p>
            <a:pPr marL="457200" marR="0" lvl="0" indent="-279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ct val="100000"/>
              <a:buFont typeface="Arial"/>
              <a:buChar char="❏"/>
            </a:pPr>
            <a:r>
              <a:rPr lang="en" sz="800" b="0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Various temperatures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endParaRPr sz="1200" b="0" i="0" u="none" strike="noStrike" cap="none" baseline="0">
              <a:solidFill>
                <a:srgbClr val="98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ct val="100000"/>
              <a:buFont typeface="Arial"/>
              <a:buAutoNum type="arabicPeriod" startAt="6"/>
            </a:pPr>
            <a:r>
              <a:rPr lang="en" sz="1200" b="0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Record data.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endParaRPr sz="1200" b="0" i="0" u="none" strike="noStrike" cap="none" baseline="0">
              <a:solidFill>
                <a:srgbClr val="98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ct val="100000"/>
              <a:buFont typeface="Arial"/>
              <a:buAutoNum type="arabicPeriod" startAt="6"/>
            </a:pPr>
            <a:r>
              <a:rPr lang="en" sz="1200" b="0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Item is ready to shipped out into the market and business.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endParaRPr sz="1200" b="0" i="0" u="none" strike="noStrike" cap="none" baseline="0">
              <a:solidFill>
                <a:srgbClr val="98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494" name="Shape 494"/>
          <p:cNvSpPr txBox="1"/>
          <p:nvPr/>
        </p:nvSpPr>
        <p:spPr>
          <a:xfrm>
            <a:off x="8609903" y="55654"/>
            <a:ext cx="505579" cy="246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10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55/64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Shape 50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3000" b="1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Safety Analysis</a:t>
            </a:r>
          </a:p>
        </p:txBody>
      </p:sp>
      <p:sp>
        <p:nvSpPr>
          <p:cNvPr id="507" name="Shape 507"/>
          <p:cNvSpPr txBox="1"/>
          <p:nvPr/>
        </p:nvSpPr>
        <p:spPr>
          <a:xfrm>
            <a:off x="1289100" y="1675825"/>
            <a:ext cx="3712499" cy="433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508" name="Shape 508"/>
          <p:cNvSpPr txBox="1"/>
          <p:nvPr/>
        </p:nvSpPr>
        <p:spPr>
          <a:xfrm>
            <a:off x="586550" y="1289100"/>
            <a:ext cx="6323100" cy="2868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ct val="25000"/>
              <a:buFont typeface="Arial"/>
              <a:buNone/>
            </a:pPr>
            <a:r>
              <a:rPr lang="en" sz="1800" b="0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Design and failure modes:</a:t>
            </a:r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A61C00"/>
              </a:buClr>
              <a:buSzPct val="100000"/>
              <a:buFont typeface="Arial"/>
              <a:buAutoNum type="arabicPeriod"/>
            </a:pPr>
            <a:r>
              <a:rPr lang="en" sz="1400" b="0" i="0" u="none" strike="noStrike" cap="none" baseline="0">
                <a:solidFill>
                  <a:srgbClr val="A61C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Nanofluid-pump wear</a:t>
            </a:r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A61C00"/>
              </a:buClr>
              <a:buSzPct val="100000"/>
              <a:buFont typeface="Arial"/>
              <a:buAutoNum type="arabicPeriod"/>
            </a:pPr>
            <a:r>
              <a:rPr lang="en" sz="1400" b="0" i="0" u="none" strike="noStrike" cap="none" baseline="0">
                <a:solidFill>
                  <a:srgbClr val="A61C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Improper welding</a:t>
            </a:r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A61C00"/>
              </a:buClr>
              <a:buSzPct val="100000"/>
              <a:buFont typeface="Arial"/>
              <a:buAutoNum type="arabicPeriod"/>
            </a:pPr>
            <a:r>
              <a:rPr lang="en" sz="1400" b="0" i="0" u="none" strike="noStrike" cap="none" baseline="0">
                <a:solidFill>
                  <a:srgbClr val="A61C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Pump malfunction</a:t>
            </a:r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A61C00"/>
              </a:buClr>
              <a:buSzPct val="100000"/>
              <a:buFont typeface="Arial"/>
              <a:buAutoNum type="arabicPeriod"/>
            </a:pPr>
            <a:r>
              <a:rPr lang="en" sz="1400" b="0" i="0" u="none" strike="noStrike" cap="none" baseline="0">
                <a:solidFill>
                  <a:srgbClr val="A61C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Reservoir leakage</a:t>
            </a:r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A61C00"/>
              </a:buClr>
              <a:buSzPct val="100000"/>
              <a:buFont typeface="Arial"/>
              <a:buAutoNum type="arabicPeriod"/>
            </a:pPr>
            <a:r>
              <a:rPr lang="en" sz="1400" b="0" i="0" u="none" strike="noStrike" cap="none" baseline="0">
                <a:solidFill>
                  <a:srgbClr val="A61C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Tolerance</a:t>
            </a:r>
          </a:p>
          <a:p>
            <a:pPr marL="4572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61C00"/>
              </a:buClr>
              <a:buSzPct val="100000"/>
              <a:buFont typeface="Arial"/>
              <a:buChar char="❏"/>
            </a:pPr>
            <a:r>
              <a:rPr lang="en" sz="1000" b="0" i="0" u="none" strike="noStrike" cap="none" baseline="0">
                <a:solidFill>
                  <a:srgbClr val="A61C00"/>
                </a:solidFill>
                <a:latin typeface="Arial"/>
                <a:ea typeface="Arial"/>
                <a:cs typeface="Arial"/>
                <a:sym typeface="Arial"/>
              </a:rPr>
              <a:t>Pipe diameter</a:t>
            </a:r>
          </a:p>
        </p:txBody>
      </p:sp>
      <p:sp>
        <p:nvSpPr>
          <p:cNvPr id="509" name="Shape 509"/>
          <p:cNvSpPr txBox="1"/>
          <p:nvPr/>
        </p:nvSpPr>
        <p:spPr>
          <a:xfrm>
            <a:off x="8609903" y="55654"/>
            <a:ext cx="505579" cy="246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10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57/64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316</Words>
  <Application>Microsoft Office PowerPoint</Application>
  <PresentationFormat>On-screen Show (16:9)</PresentationFormat>
  <Paragraphs>160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simple-light</vt:lpstr>
      <vt:lpstr>Experimental Setup</vt:lpstr>
      <vt:lpstr>Final Design (39inx21.906inx.5in)</vt:lpstr>
      <vt:lpstr>Manufacturability</vt:lpstr>
      <vt:lpstr>PowerPoint Presentation</vt:lpstr>
      <vt:lpstr>Manufacturability:</vt:lpstr>
      <vt:lpstr>Design Validation </vt:lpstr>
      <vt:lpstr>Preliminary Test Protocols</vt:lpstr>
      <vt:lpstr>Test Protocols</vt:lpstr>
      <vt:lpstr>Safety Analysis</vt:lpstr>
      <vt:lpstr>Safety Analysis DFMEA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Leal</dc:creator>
  <cp:lastModifiedBy>Kamalaksha Sarkar</cp:lastModifiedBy>
  <cp:revision>13</cp:revision>
  <dcterms:modified xsi:type="dcterms:W3CDTF">2015-11-05T18:56:58Z</dcterms:modified>
</cp:coreProperties>
</file>